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-37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F5B01-4AE0-4649-9D5B-C17046FE27DE}" type="datetimeFigureOut">
              <a:rPr lang="ru-RU" smtClean="0"/>
              <a:t>05.12.2018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BD60-80A2-4C7C-8025-77D6E564C6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0128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F5B01-4AE0-4649-9D5B-C17046FE27DE}" type="datetimeFigureOut">
              <a:rPr lang="ru-RU" smtClean="0"/>
              <a:t>05.12.2018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BD60-80A2-4C7C-8025-77D6E564C6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436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F5B01-4AE0-4649-9D5B-C17046FE27DE}" type="datetimeFigureOut">
              <a:rPr lang="ru-RU" smtClean="0"/>
              <a:t>05.12.2018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BD60-80A2-4C7C-8025-77D6E564C6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4025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F5B01-4AE0-4649-9D5B-C17046FE27DE}" type="datetimeFigureOut">
              <a:rPr lang="ru-RU" smtClean="0"/>
              <a:t>05.12.2018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BD60-80A2-4C7C-8025-77D6E564C6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5011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F5B01-4AE0-4649-9D5B-C17046FE27DE}" type="datetimeFigureOut">
              <a:rPr lang="ru-RU" smtClean="0"/>
              <a:t>05.12.2018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BD60-80A2-4C7C-8025-77D6E564C6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9356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F5B01-4AE0-4649-9D5B-C17046FE27DE}" type="datetimeFigureOut">
              <a:rPr lang="ru-RU" smtClean="0"/>
              <a:t>05.12.2018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BD60-80A2-4C7C-8025-77D6E564C6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9120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F5B01-4AE0-4649-9D5B-C17046FE27DE}" type="datetimeFigureOut">
              <a:rPr lang="ru-RU" smtClean="0"/>
              <a:t>05.12.2018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BD60-80A2-4C7C-8025-77D6E564C6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68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F5B01-4AE0-4649-9D5B-C17046FE27DE}" type="datetimeFigureOut">
              <a:rPr lang="ru-RU" smtClean="0"/>
              <a:t>05.12.2018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BD60-80A2-4C7C-8025-77D6E564C6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5232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F5B01-4AE0-4649-9D5B-C17046FE27DE}" type="datetimeFigureOut">
              <a:rPr lang="ru-RU" smtClean="0"/>
              <a:t>05.12.2018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BD60-80A2-4C7C-8025-77D6E564C6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5056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F5B01-4AE0-4649-9D5B-C17046FE27DE}" type="datetimeFigureOut">
              <a:rPr lang="ru-RU" smtClean="0"/>
              <a:t>05.12.2018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BD60-80A2-4C7C-8025-77D6E564C6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7442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F5B01-4AE0-4649-9D5B-C17046FE27DE}" type="datetimeFigureOut">
              <a:rPr lang="ru-RU" smtClean="0"/>
              <a:t>05.12.2018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BD60-80A2-4C7C-8025-77D6E564C6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7694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F5B01-4AE0-4649-9D5B-C17046FE27DE}" type="datetimeFigureOut">
              <a:rPr lang="ru-RU" smtClean="0"/>
              <a:t>05.12.2018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EBD60-80A2-4C7C-8025-77D6E564C6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272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520701"/>
            <a:ext cx="9144000" cy="469899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1168400"/>
            <a:ext cx="9144000" cy="4089400"/>
          </a:xfrm>
        </p:spPr>
        <p:txBody>
          <a:bodyPr>
            <a:normAutofit/>
          </a:bodyPr>
          <a:lstStyle/>
          <a:p>
            <a:pPr algn="just"/>
            <a:endParaRPr lang="ru-RU" sz="6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Судебное производство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3211070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4975"/>
          </a:xfrm>
        </p:spPr>
        <p:txBody>
          <a:bodyPr>
            <a:noAutofit/>
          </a:bodyPr>
          <a:lstStyle/>
          <a:p>
            <a:pPr algn="ctr"/>
            <a:r>
              <a:rPr lang="ru-RU" b="1" dirty="0"/>
              <a:t>Общие условия судебного </a:t>
            </a:r>
            <a:r>
              <a:rPr lang="ru-RU" b="1" dirty="0" smtClean="0"/>
              <a:t>разбирательства (гл. 35 УПК РФ)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89100"/>
            <a:ext cx="10515600" cy="4487863"/>
          </a:xfrm>
        </p:spPr>
        <p:txBody>
          <a:bodyPr>
            <a:normAutofit/>
          </a:bodyPr>
          <a:lstStyle/>
          <a:p>
            <a:r>
              <a:rPr lang="ru-RU" sz="3600" dirty="0"/>
              <a:t>1) равенство прав сторон в судебном заседании</a:t>
            </a:r>
            <a:r>
              <a:rPr lang="ru-RU" sz="3600" dirty="0" smtClean="0"/>
              <a:t>;</a:t>
            </a:r>
          </a:p>
          <a:p>
            <a:r>
              <a:rPr lang="ru-RU" sz="3600" dirty="0" smtClean="0"/>
              <a:t> </a:t>
            </a:r>
            <a:r>
              <a:rPr lang="ru-RU" sz="3600" dirty="0"/>
              <a:t>2) непосредственность и устность; </a:t>
            </a:r>
            <a:endParaRPr lang="ru-RU" sz="3600" dirty="0" smtClean="0"/>
          </a:p>
          <a:p>
            <a:r>
              <a:rPr lang="ru-RU" sz="3600" dirty="0" smtClean="0"/>
              <a:t>3</a:t>
            </a:r>
            <a:r>
              <a:rPr lang="ru-RU" sz="3600" dirty="0"/>
              <a:t>) </a:t>
            </a:r>
            <a:r>
              <a:rPr lang="ru-RU" sz="3600" dirty="0" smtClean="0"/>
              <a:t>гласность;</a:t>
            </a:r>
          </a:p>
          <a:p>
            <a:r>
              <a:rPr lang="ru-RU" sz="3600" dirty="0" smtClean="0"/>
              <a:t> </a:t>
            </a:r>
            <a:r>
              <a:rPr lang="ru-RU" sz="3600" dirty="0"/>
              <a:t>4) неизменность состава суда</a:t>
            </a:r>
            <a:r>
              <a:rPr lang="ru-RU" sz="3600" dirty="0" smtClean="0"/>
              <a:t>;</a:t>
            </a:r>
          </a:p>
          <a:p>
            <a:r>
              <a:rPr lang="ru-RU" sz="3600" dirty="0" smtClean="0"/>
              <a:t> </a:t>
            </a:r>
            <a:r>
              <a:rPr lang="ru-RU" sz="3600" dirty="0"/>
              <a:t>5) производство судебного разбирательства </a:t>
            </a:r>
            <a:r>
              <a:rPr lang="ru-RU" sz="3600" dirty="0" smtClean="0"/>
              <a:t>только </a:t>
            </a:r>
            <a:r>
              <a:rPr lang="ru-RU" sz="3600" dirty="0"/>
              <a:t>в отношении лиц, преданных суду, и только в пределах предъявленного им обвинения. </a:t>
            </a:r>
          </a:p>
        </p:txBody>
      </p:sp>
    </p:spTree>
    <p:extLst>
      <p:ext uri="{BB962C8B-B14F-4D97-AF65-F5344CB8AC3E}">
        <p14:creationId xmlns:p14="http://schemas.microsoft.com/office/powerpoint/2010/main" val="3396895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9500" y="339725"/>
            <a:ext cx="10833100" cy="52387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Закрытое судебное разбирательство допускается в случаях (ст. 241 УПК РФ):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30300"/>
            <a:ext cx="10515600" cy="54737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1</a:t>
            </a:r>
            <a:r>
              <a:rPr lang="ru-RU" dirty="0"/>
              <a:t>) разбирательство уголовного дела в суде может привести к </a:t>
            </a:r>
            <a:r>
              <a:rPr lang="ru-RU" dirty="0" smtClean="0"/>
              <a:t>разглашению </a:t>
            </a:r>
            <a:r>
              <a:rPr lang="ru-RU" dirty="0"/>
              <a:t>государственной или иной охраняемой федеральным законом тайны;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2</a:t>
            </a:r>
            <a:r>
              <a:rPr lang="ru-RU" dirty="0"/>
              <a:t>) рассматриваются уголовные дела о преступлениях, совершенных лицами, не достигшими возраста шестнадцати лет</a:t>
            </a:r>
            <a:r>
              <a:rPr lang="ru-RU" dirty="0" smtClean="0"/>
              <a:t>;</a:t>
            </a:r>
          </a:p>
          <a:p>
            <a:pPr marL="0" indent="0" algn="just">
              <a:buNone/>
            </a:pPr>
            <a:r>
              <a:rPr lang="ru-RU" dirty="0" smtClean="0"/>
              <a:t> </a:t>
            </a:r>
            <a:r>
              <a:rPr lang="ru-RU" dirty="0"/>
              <a:t>3) рассмотрение уголовных дел о преступлениях против половой неприкосновенности и половой свободы </a:t>
            </a:r>
            <a:r>
              <a:rPr lang="ru-RU" dirty="0" smtClean="0"/>
              <a:t>личности </a:t>
            </a:r>
            <a:r>
              <a:rPr lang="ru-RU" dirty="0"/>
              <a:t>и других преступлениях может привести к разглашению сведений об интимных сторонах жизни участников уголовного судопроизводства либо сведений, унижающих их честь и достоинство;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4</a:t>
            </a:r>
            <a:r>
              <a:rPr lang="ru-RU" dirty="0"/>
              <a:t>) этого требуют интересы обеспечения безопасности участников судебного разбирательства, их </a:t>
            </a:r>
            <a:r>
              <a:rPr lang="ru-RU" dirty="0" smtClean="0"/>
              <a:t>близких </a:t>
            </a:r>
            <a:r>
              <a:rPr lang="ru-RU" dirty="0"/>
              <a:t>родственников, родственников или близких лиц. </a:t>
            </a:r>
          </a:p>
        </p:txBody>
      </p:sp>
    </p:spTree>
    <p:extLst>
      <p:ext uri="{BB962C8B-B14F-4D97-AF65-F5344CB8AC3E}">
        <p14:creationId xmlns:p14="http://schemas.microsoft.com/office/powerpoint/2010/main" val="53138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4975"/>
          </a:xfrm>
        </p:spPr>
        <p:txBody>
          <a:bodyPr>
            <a:normAutofit fontScale="90000"/>
          </a:bodyPr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90600"/>
            <a:ext cx="10515600" cy="51863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i="1" dirty="0"/>
              <a:t>Неизменность состава суда </a:t>
            </a:r>
            <a:endParaRPr lang="ru-RU" sz="3600" dirty="0"/>
          </a:p>
          <a:p>
            <a:pPr algn="just"/>
            <a:r>
              <a:rPr lang="ru-RU" sz="3600" dirty="0" smtClean="0"/>
              <a:t>Каждое </a:t>
            </a:r>
            <a:r>
              <a:rPr lang="ru-RU" sz="3600" dirty="0"/>
              <a:t>дело должно быть рассмотрено одним и тем же судьей или одним и тем же составом суда (ч. 1 ст. 242 УПК РФ). </a:t>
            </a:r>
            <a:endParaRPr lang="ru-RU" sz="3600" dirty="0" smtClean="0"/>
          </a:p>
          <a:p>
            <a:pPr algn="just"/>
            <a:r>
              <a:rPr lang="ru-RU" sz="3600" dirty="0" smtClean="0"/>
              <a:t>Если </a:t>
            </a:r>
            <a:r>
              <a:rPr lang="ru-RU" sz="3600" dirty="0"/>
              <a:t>кто-то из судей лишен возможности продолжать участвовать в заседании, он заменяется другим судьей, а судебное заседание начинается сначала (ч. 2 ст. 241 УПК РФ). </a:t>
            </a:r>
          </a:p>
        </p:txBody>
      </p:sp>
    </p:spTree>
    <p:extLst>
      <p:ext uri="{BB962C8B-B14F-4D97-AF65-F5344CB8AC3E}">
        <p14:creationId xmlns:p14="http://schemas.microsoft.com/office/powerpoint/2010/main" val="36067299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6575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Пределы судебного разбирательства (ст. 252 УПК РФ)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30300"/>
            <a:ext cx="10515600" cy="5046663"/>
          </a:xfrm>
        </p:spPr>
        <p:txBody>
          <a:bodyPr>
            <a:normAutofit/>
          </a:bodyPr>
          <a:lstStyle/>
          <a:p>
            <a:pPr algn="just"/>
            <a:r>
              <a:rPr lang="ru-RU" sz="3600" dirty="0"/>
              <a:t>Судебное разбирательство проводится только в отношении </a:t>
            </a:r>
            <a:r>
              <a:rPr lang="ru-RU" sz="3600" dirty="0" smtClean="0"/>
              <a:t>подсудимого </a:t>
            </a:r>
            <a:r>
              <a:rPr lang="ru-RU" sz="3600" dirty="0"/>
              <a:t>и лишь по предъявленному ему </a:t>
            </a:r>
            <a:r>
              <a:rPr lang="ru-RU" sz="3600" dirty="0" smtClean="0"/>
              <a:t>обвинению.</a:t>
            </a:r>
          </a:p>
          <a:p>
            <a:pPr algn="just"/>
            <a:r>
              <a:rPr lang="ru-RU" sz="3600" dirty="0" smtClean="0"/>
              <a:t>Изменение </a:t>
            </a:r>
            <a:r>
              <a:rPr lang="ru-RU" sz="3600" dirty="0"/>
              <a:t>обвинения в судебном разбирательстве допускается, если этим не ухудшается положение подсудимого и не нарушается его право на защиту. </a:t>
            </a:r>
            <a:r>
              <a:rPr lang="ru-RU" sz="3600" dirty="0" smtClean="0"/>
              <a:t>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5324575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71475"/>
          </a:xfrm>
        </p:spPr>
        <p:txBody>
          <a:bodyPr>
            <a:noAutofit/>
          </a:bodyPr>
          <a:lstStyle/>
          <a:p>
            <a:pPr algn="ctr"/>
            <a:r>
              <a:rPr lang="ru-RU" b="1" dirty="0"/>
              <a:t>Порядок судебного разбирательства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5110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/>
              <a:t>Судебное разбирательство состоит из пяти частей: </a:t>
            </a:r>
            <a:endParaRPr lang="ru-RU" sz="4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ru-RU" sz="4000" dirty="0" smtClean="0"/>
              <a:t>подготовительной</a:t>
            </a:r>
            <a:r>
              <a:rPr lang="ru-RU" sz="4000" dirty="0"/>
              <a:t>, </a:t>
            </a:r>
            <a:endParaRPr lang="ru-RU" sz="4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ru-RU" sz="4000" dirty="0" smtClean="0"/>
              <a:t>судебного </a:t>
            </a:r>
            <a:r>
              <a:rPr lang="ru-RU" sz="4000" dirty="0"/>
              <a:t>следствия, </a:t>
            </a:r>
            <a:endParaRPr lang="ru-RU" sz="4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ru-RU" sz="4000" dirty="0" smtClean="0"/>
              <a:t>прения </a:t>
            </a:r>
            <a:r>
              <a:rPr lang="ru-RU" sz="4000" dirty="0"/>
              <a:t>сторон и обмена репликами, </a:t>
            </a:r>
            <a:endParaRPr lang="ru-RU" sz="4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ru-RU" sz="4000" dirty="0" smtClean="0"/>
              <a:t>последнего </a:t>
            </a:r>
            <a:r>
              <a:rPr lang="ru-RU" sz="4000" dirty="0"/>
              <a:t>слова </a:t>
            </a:r>
            <a:r>
              <a:rPr lang="ru-RU" sz="4000" dirty="0" smtClean="0"/>
              <a:t>подсудимого</a:t>
            </a:r>
            <a:r>
              <a:rPr lang="ru-RU" sz="4000" dirty="0"/>
              <a:t>, </a:t>
            </a:r>
            <a:endParaRPr lang="ru-RU" sz="4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ru-RU" sz="4000" dirty="0" smtClean="0"/>
              <a:t>постановления </a:t>
            </a:r>
            <a:r>
              <a:rPr lang="ru-RU" sz="4000" dirty="0"/>
              <a:t>и провозглашения приговора. </a:t>
            </a:r>
          </a:p>
        </p:txBody>
      </p:sp>
    </p:spTree>
    <p:extLst>
      <p:ext uri="{BB962C8B-B14F-4D97-AF65-F5344CB8AC3E}">
        <p14:creationId xmlns:p14="http://schemas.microsoft.com/office/powerpoint/2010/main" val="18069575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7675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Подготовительная часть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65200"/>
            <a:ext cx="10515600" cy="5740400"/>
          </a:xfrm>
        </p:spPr>
        <p:txBody>
          <a:bodyPr>
            <a:normAutofit lnSpcReduction="10000"/>
          </a:bodyPr>
          <a:lstStyle/>
          <a:p>
            <a:r>
              <a:rPr lang="ru-RU" i="1" dirty="0" smtClean="0"/>
              <a:t>Подготовительная </a:t>
            </a:r>
            <a:r>
              <a:rPr lang="ru-RU" i="1" dirty="0"/>
              <a:t>часть </a:t>
            </a:r>
            <a:r>
              <a:rPr lang="ru-RU" dirty="0"/>
              <a:t>ведется председательствующим. </a:t>
            </a:r>
            <a:endParaRPr lang="ru-RU" dirty="0" smtClean="0"/>
          </a:p>
          <a:p>
            <a:pPr algn="just"/>
            <a:r>
              <a:rPr lang="ru-RU" dirty="0"/>
              <a:t>Председательствующий открывает судебное заседание и объявляет, какое уголовное дело подлежит разбирательству (ст. 261 УПК РФ). </a:t>
            </a:r>
            <a:endParaRPr lang="ru-RU" dirty="0" smtClean="0"/>
          </a:p>
          <a:p>
            <a:pPr algn="just"/>
            <a:r>
              <a:rPr lang="ru-RU" dirty="0" smtClean="0"/>
              <a:t>Затем </a:t>
            </a:r>
            <a:r>
              <a:rPr lang="ru-RU" dirty="0"/>
              <a:t>он проверяет по докладу секретаря явку лиц, вызванных в </a:t>
            </a:r>
            <a:r>
              <a:rPr lang="ru-RU" dirty="0" smtClean="0"/>
              <a:t>судебное </a:t>
            </a:r>
            <a:r>
              <a:rPr lang="ru-RU" dirty="0"/>
              <a:t>заседание (ст. 262 УПК РФ), </a:t>
            </a:r>
            <a:endParaRPr lang="ru-RU" dirty="0" smtClean="0"/>
          </a:p>
          <a:p>
            <a:pPr algn="just"/>
            <a:r>
              <a:rPr lang="ru-RU" dirty="0" smtClean="0"/>
              <a:t>Разъясняет </a:t>
            </a:r>
            <a:r>
              <a:rPr lang="ru-RU" dirty="0"/>
              <a:t>переводчику его права и </a:t>
            </a:r>
            <a:r>
              <a:rPr lang="ru-RU" dirty="0" smtClean="0"/>
              <a:t>ответственность </a:t>
            </a:r>
            <a:r>
              <a:rPr lang="ru-RU" dirty="0"/>
              <a:t>(ст. 263 УПК РФ). </a:t>
            </a:r>
          </a:p>
          <a:p>
            <a:pPr algn="just"/>
            <a:r>
              <a:rPr lang="ru-RU" dirty="0"/>
              <a:t>Явившиеся свидетели до начала их допроса удаляются из зала судебного </a:t>
            </a:r>
            <a:r>
              <a:rPr lang="ru-RU" dirty="0" smtClean="0"/>
              <a:t>заседания </a:t>
            </a:r>
            <a:r>
              <a:rPr lang="ru-RU" dirty="0"/>
              <a:t>(ст. 264 УПК РФ). </a:t>
            </a:r>
            <a:endParaRPr lang="ru-RU" dirty="0" smtClean="0"/>
          </a:p>
          <a:p>
            <a:pPr algn="just"/>
            <a:r>
              <a:rPr lang="ru-RU" dirty="0" smtClean="0"/>
              <a:t>Устанавливает личность подсудимого и своевременность вручения ему обвинительного заключения</a:t>
            </a:r>
          </a:p>
          <a:p>
            <a:pPr algn="just"/>
            <a:r>
              <a:rPr lang="ru-RU" dirty="0" smtClean="0"/>
              <a:t>Объявляет состав суда, других участников судебного разбирательства, разъясняет им права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06197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58775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Судебное следствие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63600"/>
            <a:ext cx="10515600" cy="5313363"/>
          </a:xfrm>
        </p:spPr>
        <p:txBody>
          <a:bodyPr>
            <a:normAutofit/>
          </a:bodyPr>
          <a:lstStyle/>
          <a:p>
            <a:pPr algn="just"/>
            <a:r>
              <a:rPr lang="ru-RU" sz="3600" b="1" i="1" dirty="0"/>
              <a:t>Судебное следствие </a:t>
            </a:r>
            <a:r>
              <a:rPr lang="ru-RU" sz="3600" dirty="0"/>
              <a:t>— центральная часть стадии судебного разбирательства. Оно представляет собой процесс отстаивания сторонами своих утверждений; стороны предъявляют доказательства и исследуют их. </a:t>
            </a:r>
            <a:endParaRPr lang="ru-RU" sz="3600" dirty="0" smtClean="0"/>
          </a:p>
          <a:p>
            <a:pPr algn="just"/>
            <a:r>
              <a:rPr lang="ru-RU" sz="3600" dirty="0"/>
              <a:t>Судебное следствие имеет </a:t>
            </a:r>
            <a:r>
              <a:rPr lang="ru-RU" sz="3600" b="1" dirty="0"/>
              <a:t>целью</a:t>
            </a:r>
            <a:r>
              <a:rPr lang="ru-RU" sz="3600" dirty="0"/>
              <a:t> только </a:t>
            </a:r>
            <a:r>
              <a:rPr lang="ru-RU" sz="3600" dirty="0" smtClean="0"/>
              <a:t>предоставление </a:t>
            </a:r>
            <a:r>
              <a:rPr lang="ru-RU" sz="3600" dirty="0"/>
              <a:t>и исследование доказательств, для обсуждения и оценки их </a:t>
            </a:r>
            <a:r>
              <a:rPr lang="ru-RU" sz="3600" dirty="0" smtClean="0"/>
              <a:t>установлены </a:t>
            </a:r>
            <a:r>
              <a:rPr lang="ru-RU" sz="3600" dirty="0"/>
              <a:t>законом судебные прения. </a:t>
            </a:r>
          </a:p>
        </p:txBody>
      </p:sp>
    </p:spTree>
    <p:extLst>
      <p:ext uri="{BB962C8B-B14F-4D97-AF65-F5344CB8AC3E}">
        <p14:creationId xmlns:p14="http://schemas.microsoft.com/office/powerpoint/2010/main" val="33789071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6342"/>
          </a:xfrm>
        </p:spPr>
        <p:txBody>
          <a:bodyPr>
            <a:noAutofit/>
          </a:bodyPr>
          <a:lstStyle/>
          <a:p>
            <a:pPr marL="228600" lvl="0" indent="-228600" algn="ctr">
              <a:spcBef>
                <a:spcPts val="1000"/>
              </a:spcBef>
            </a:pPr>
            <a:r>
              <a:rPr lang="ru-RU" sz="28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Начало </a:t>
            </a:r>
            <a:r>
              <a:rPr lang="ru-RU" sz="28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судебного </a:t>
            </a:r>
            <a:r>
              <a:rPr lang="ru-RU" sz="28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следствия (ст. 273 УПК РФ)</a:t>
            </a:r>
            <a:r>
              <a:rPr lang="ru-RU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ru-RU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54667"/>
            <a:ext cx="10515600" cy="4822296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1</a:t>
            </a:r>
            <a:r>
              <a:rPr lang="ru-RU" sz="3200" dirty="0"/>
              <a:t>. Судебное следствие начинается с изложения государственным обвинителем предъявленного подсудимому обвинения, а по уголовным делам частного обвинения - с изложения заявления частным обвинителем.</a:t>
            </a:r>
          </a:p>
          <a:p>
            <a:pPr marL="0" indent="0" algn="just">
              <a:buNone/>
            </a:pPr>
            <a:r>
              <a:rPr lang="ru-RU" sz="3200" dirty="0"/>
              <a:t>2. Председательствующий опрашивает подсудимого, понятно ли ему обвинение, признает ли он себя виновным и желает ли он или его защитник выразить свое отношение к предъявленному обвинению.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48271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6333" y="152400"/>
            <a:ext cx="10515600" cy="914400"/>
          </a:xfrm>
        </p:spPr>
        <p:txBody>
          <a:bodyPr>
            <a:noAutofit/>
          </a:bodyPr>
          <a:lstStyle/>
          <a:p>
            <a:pPr marL="228600" lvl="0" indent="-228600" algn="ctr">
              <a:spcBef>
                <a:spcPts val="1000"/>
              </a:spcBef>
            </a:pPr>
            <a:r>
              <a:rPr lang="ru-RU" sz="28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Порядок </a:t>
            </a:r>
            <a:r>
              <a:rPr lang="ru-RU" sz="28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исследования </a:t>
            </a:r>
            <a:r>
              <a:rPr lang="ru-RU" sz="28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доказательств (ст. 274 УПК РФ)</a:t>
            </a:r>
            <a:r>
              <a:rPr lang="ru-RU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ru-RU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5571067"/>
          </a:xfrm>
        </p:spPr>
        <p:txBody>
          <a:bodyPr>
            <a:normAutofit/>
          </a:bodyPr>
          <a:lstStyle/>
          <a:p>
            <a:pPr algn="just"/>
            <a:r>
              <a:rPr lang="ru-RU" sz="3000" dirty="0" smtClean="0"/>
              <a:t>1</a:t>
            </a:r>
            <a:r>
              <a:rPr lang="ru-RU" sz="3000" dirty="0"/>
              <a:t>. Очередность исследования доказательств определяется стороной, представляющей доказательства суду.</a:t>
            </a:r>
          </a:p>
          <a:p>
            <a:pPr algn="just"/>
            <a:r>
              <a:rPr lang="ru-RU" sz="3000" dirty="0"/>
              <a:t>2. Первой представляет доказательства сторона обвинения. После исследования доказательств, представленных стороной обвинения, исследуются доказательства, представленные стороной защиты.</a:t>
            </a:r>
          </a:p>
          <a:p>
            <a:pPr algn="just"/>
            <a:r>
              <a:rPr lang="ru-RU" sz="3000" dirty="0"/>
              <a:t>3. </a:t>
            </a:r>
            <a:r>
              <a:rPr lang="ru-RU" sz="3000" dirty="0" smtClean="0"/>
              <a:t>С </a:t>
            </a:r>
            <a:r>
              <a:rPr lang="ru-RU" sz="3000" dirty="0"/>
              <a:t>разрешения председательствующего подсудимый вправе давать показания в любой момент судебного следствия.</a:t>
            </a:r>
          </a:p>
          <a:p>
            <a:pPr algn="just"/>
            <a:r>
              <a:rPr lang="ru-RU" sz="3000" dirty="0"/>
              <a:t>4. Если в уголовном деле участвует несколько подсудимых, то очередность представления ими доказательств определяется судом с учетом мнения сторон.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82886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27667" y="551393"/>
            <a:ext cx="10515600" cy="312208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/>
              <a:t>Прения сторон, обмен репликами и последнее слово подсудимого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53067"/>
            <a:ext cx="10515600" cy="536786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/>
              <a:t> </a:t>
            </a:r>
            <a:r>
              <a:rPr lang="ru-RU" dirty="0" smtClean="0"/>
              <a:t>1</a:t>
            </a:r>
            <a:r>
              <a:rPr lang="ru-RU" dirty="0"/>
              <a:t>. Прения сторон состоят из речей обвинителя и защитника. При отсутствии защитника в прениях сторон участвует подсудимый.</a:t>
            </a:r>
          </a:p>
          <a:p>
            <a:pPr marL="0" indent="0" algn="just">
              <a:buNone/>
            </a:pPr>
            <a:r>
              <a:rPr lang="ru-RU" dirty="0"/>
              <a:t>2. В прениях сторон могут также участвовать потерпевший и его представитель. Гражданский истец, гражданский ответчик, их представители, подсудимый вправе ходатайствовать об участии в прениях сторон.</a:t>
            </a:r>
          </a:p>
          <a:p>
            <a:pPr marL="0" indent="0" algn="just">
              <a:buNone/>
            </a:pPr>
            <a:r>
              <a:rPr lang="ru-RU" dirty="0"/>
              <a:t>3. Последовательность выступлений участников прений сторон устанавливается судом. При этом первым во всех случаях выступает обвинитель, а последними - подсудимый и его защитник.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4</a:t>
            </a:r>
            <a:r>
              <a:rPr lang="ru-RU" dirty="0"/>
              <a:t>. Участник прений сторон не вправе ссылаться на доказательства, которые не рассматривались в судебном заседании или признаны судом недопустимыми.</a:t>
            </a:r>
          </a:p>
          <a:p>
            <a:pPr marL="0" indent="0" algn="just">
              <a:buNone/>
            </a:pPr>
            <a:r>
              <a:rPr lang="ru-RU" dirty="0"/>
              <a:t>5. Суд не вправе ограничивать продолжительность прений сторон.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6</a:t>
            </a:r>
            <a:r>
              <a:rPr lang="ru-RU" dirty="0"/>
              <a:t>. После произнесения речей всеми участниками прений сторон каждый из них может выступить еще один раз с репликой. Право последней реплики принадлежит подсудимому или его защитнику.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7165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22275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Назначение судебного заседания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52500"/>
            <a:ext cx="10972800" cy="567690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3200" dirty="0"/>
              <a:t>«Обвиняемый, по уголовному делу которого назначено судебное заседание, </a:t>
            </a:r>
            <a:r>
              <a:rPr lang="ru-RU" sz="3200" dirty="0" smtClean="0"/>
              <a:t>именуется </a:t>
            </a:r>
            <a:r>
              <a:rPr lang="ru-RU" sz="3200" dirty="0"/>
              <a:t>подсудимым</a:t>
            </a:r>
            <a:r>
              <a:rPr lang="ru-RU" sz="3200" dirty="0" smtClean="0"/>
              <a:t>» (ч. 2 ст. 47 УПК РФ)</a:t>
            </a:r>
          </a:p>
          <a:p>
            <a:pPr algn="just"/>
            <a:r>
              <a:rPr lang="ru-RU" sz="3200" b="1" i="1" dirty="0"/>
              <a:t>Назначение судебного заседания </a:t>
            </a:r>
            <a:r>
              <a:rPr lang="ru-RU" sz="3200" b="1" dirty="0"/>
              <a:t>по уголовному делу </a:t>
            </a:r>
            <a:r>
              <a:rPr lang="ru-RU" sz="3200" dirty="0"/>
              <a:t>— это стадия уголовного процесса, в которой судья единолично, не предрешая вопроса о виновности обвиняемого, в результате проверки материалов уголовного дела устанавливает наличие или отсутствие достаточных фактических и юридических оснований для вынесения дела в судебное разбирательство и его разрешения по существу, а при установлении таких оснований назначает судебное заседание и выполняет необходимые подготовительные действия для рассмотрения дела в судебном заседании. 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14188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1540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16000"/>
            <a:ext cx="10515600" cy="55710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/>
              <a:t>Последнее </a:t>
            </a:r>
            <a:r>
              <a:rPr lang="ru-RU" b="1" dirty="0"/>
              <a:t>слово </a:t>
            </a:r>
            <a:r>
              <a:rPr lang="ru-RU" b="1" dirty="0" smtClean="0"/>
              <a:t>подсудимого (ст.293 УПК РФ)</a:t>
            </a:r>
            <a:endParaRPr lang="ru-RU" dirty="0"/>
          </a:p>
          <a:p>
            <a:pPr marL="0" indent="0" algn="just">
              <a:buNone/>
            </a:pPr>
            <a:r>
              <a:rPr lang="ru-RU" sz="3200" dirty="0" smtClean="0"/>
              <a:t>1</a:t>
            </a:r>
            <a:r>
              <a:rPr lang="ru-RU" sz="3200" dirty="0"/>
              <a:t>. После окончания прений сторон председательствующий предоставляет подсудимому последнее слово, в том числе с использованием систем </a:t>
            </a:r>
            <a:r>
              <a:rPr lang="ru-RU" sz="3200" dirty="0" err="1"/>
              <a:t>видеоконференц</a:t>
            </a:r>
            <a:r>
              <a:rPr lang="ru-RU" sz="3200" dirty="0"/>
              <a:t>-связи. Никакие вопросы к подсудимому во время его последнего слова не допускаются.</a:t>
            </a:r>
          </a:p>
          <a:p>
            <a:pPr marL="0" indent="0" algn="just">
              <a:buNone/>
            </a:pPr>
            <a:r>
              <a:rPr lang="ru-RU" sz="3200" dirty="0" smtClean="0"/>
              <a:t>2</a:t>
            </a:r>
            <a:r>
              <a:rPr lang="ru-RU" sz="3200" dirty="0"/>
              <a:t>. Суд не может ограничивать продолжительность последнего слова подсудимого определенным временем. При этом председательствующий вправе останавливать подсудимого в случаях, когда обстоятельства, излагаемые подсудимым, не имеют отношения к рассматриваемому уголовному делу.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26873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783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29733"/>
            <a:ext cx="10515600" cy="5347230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/>
              <a:t>Удаление </a:t>
            </a:r>
            <a:r>
              <a:rPr lang="ru-RU" b="1" dirty="0"/>
              <a:t>суда в совещательную комнату для постановления </a:t>
            </a:r>
            <a:r>
              <a:rPr lang="ru-RU" b="1" dirty="0" smtClean="0"/>
              <a:t>приговора (ст.295 УПК РФ)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1. </a:t>
            </a:r>
            <a:r>
              <a:rPr lang="ru-RU" sz="3600" dirty="0"/>
              <a:t>Заслушав последнее слово подсудимого, суд удаляется в совещательную комнату для постановления приговора, о чем председательствующий объявляет присутствующим в зале судебного заседания.</a:t>
            </a:r>
          </a:p>
          <a:p>
            <a:pPr marL="0" indent="0" algn="just">
              <a:buNone/>
            </a:pPr>
            <a:r>
              <a:rPr lang="ru-RU" sz="3600" dirty="0"/>
              <a:t>2. Перед удалением суда в совещательную комнату участникам судебного разбирательства должно быть объявлено время оглашения приговора.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52247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2500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ПОСТАНОВЛЕНИЕ ПРИГОВОРА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17600"/>
            <a:ext cx="10515600" cy="5059363"/>
          </a:xfrm>
        </p:spPr>
        <p:txBody>
          <a:bodyPr/>
          <a:lstStyle/>
          <a:p>
            <a:pPr algn="just"/>
            <a:r>
              <a:rPr lang="ru-RU" b="1" i="1" dirty="0"/>
              <a:t>Приговор </a:t>
            </a:r>
            <a:r>
              <a:rPr lang="ru-RU" dirty="0"/>
              <a:t>— решение о невиновности или виновности подсудимого и </a:t>
            </a:r>
            <a:r>
              <a:rPr lang="ru-RU" dirty="0" smtClean="0"/>
              <a:t>назначении </a:t>
            </a:r>
            <a:r>
              <a:rPr lang="ru-RU" dirty="0"/>
              <a:t>ему наказания либо об освобождении его от наказания, вынесенное судом первой </a:t>
            </a:r>
            <a:r>
              <a:rPr lang="ru-RU" dirty="0" smtClean="0"/>
              <a:t> или </a:t>
            </a:r>
            <a:r>
              <a:rPr lang="ru-RU" dirty="0"/>
              <a:t>апелляционной </a:t>
            </a:r>
            <a:r>
              <a:rPr lang="ru-RU" dirty="0" smtClean="0"/>
              <a:t>инстанции </a:t>
            </a:r>
            <a:r>
              <a:rPr lang="ru-RU" dirty="0"/>
              <a:t>(п. 28 ст. 5 УПК РФ). </a:t>
            </a:r>
            <a:endParaRPr lang="ru-RU" dirty="0" smtClean="0"/>
          </a:p>
          <a:p>
            <a:pPr algn="just"/>
            <a:r>
              <a:rPr lang="ru-RU" b="1" dirty="0" smtClean="0"/>
              <a:t>Внутренние свойства </a:t>
            </a:r>
            <a:r>
              <a:rPr lang="ru-RU" dirty="0" smtClean="0"/>
              <a:t>приговора:</a:t>
            </a:r>
          </a:p>
          <a:p>
            <a:pPr algn="just"/>
            <a:r>
              <a:rPr lang="ru-RU" dirty="0" smtClean="0"/>
              <a:t>законность</a:t>
            </a:r>
            <a:r>
              <a:rPr lang="ru-RU" dirty="0"/>
              <a:t>, </a:t>
            </a:r>
            <a:endParaRPr lang="ru-RU" dirty="0" smtClean="0"/>
          </a:p>
          <a:p>
            <a:pPr algn="just"/>
            <a:r>
              <a:rPr lang="ru-RU" dirty="0" smtClean="0"/>
              <a:t>обоснованность</a:t>
            </a:r>
            <a:r>
              <a:rPr lang="ru-RU" dirty="0"/>
              <a:t>, </a:t>
            </a:r>
            <a:endParaRPr lang="ru-RU" dirty="0" smtClean="0"/>
          </a:p>
          <a:p>
            <a:pPr algn="just"/>
            <a:r>
              <a:rPr lang="ru-RU" dirty="0" smtClean="0"/>
              <a:t>справедливость </a:t>
            </a:r>
            <a:r>
              <a:rPr lang="ru-RU" dirty="0"/>
              <a:t>приговора (ч. 1 ст. 297 УПК РФ), </a:t>
            </a:r>
            <a:endParaRPr lang="ru-RU" dirty="0" smtClean="0"/>
          </a:p>
          <a:p>
            <a:pPr algn="just"/>
            <a:r>
              <a:rPr lang="ru-RU" b="1" dirty="0" smtClean="0"/>
              <a:t>Внешние свойства </a:t>
            </a:r>
            <a:r>
              <a:rPr lang="ru-RU" dirty="0"/>
              <a:t>— его </a:t>
            </a:r>
            <a:r>
              <a:rPr lang="ru-RU" dirty="0" smtClean="0"/>
              <a:t>исключительность</a:t>
            </a:r>
            <a:r>
              <a:rPr lang="ru-RU" dirty="0"/>
              <a:t>, обязательность, </a:t>
            </a:r>
            <a:r>
              <a:rPr lang="ru-RU" dirty="0" smtClean="0"/>
              <a:t>законная сила </a:t>
            </a:r>
            <a:r>
              <a:rPr lang="ru-RU" dirty="0"/>
              <a:t>(ч. 2 ст. 297 УПК РФ). </a:t>
            </a:r>
          </a:p>
        </p:txBody>
      </p:sp>
    </p:spTree>
    <p:extLst>
      <p:ext uri="{BB962C8B-B14F-4D97-AF65-F5344CB8AC3E}">
        <p14:creationId xmlns:p14="http://schemas.microsoft.com/office/powerpoint/2010/main" val="36504131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4607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80532"/>
            <a:ext cx="10515600" cy="5672667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Суд постановляет приговор </a:t>
            </a:r>
            <a:r>
              <a:rPr lang="ru-RU" b="1" dirty="0"/>
              <a:t>именем Российской Федерации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smtClean="0"/>
              <a:t>При </a:t>
            </a:r>
            <a:r>
              <a:rPr lang="ru-RU" dirty="0"/>
              <a:t>постановлении приговора суд в совещательной комнате разрешает </a:t>
            </a:r>
            <a:r>
              <a:rPr lang="ru-RU" b="1" dirty="0"/>
              <a:t>следующие </a:t>
            </a:r>
            <a:r>
              <a:rPr lang="ru-RU" b="1" dirty="0" smtClean="0"/>
              <a:t>вопросы </a:t>
            </a:r>
            <a:r>
              <a:rPr lang="ru-RU" dirty="0" smtClean="0"/>
              <a:t>(ст.299 УПК РФ):</a:t>
            </a:r>
            <a:endParaRPr lang="ru-RU" dirty="0"/>
          </a:p>
          <a:p>
            <a:r>
              <a:rPr lang="ru-RU" dirty="0"/>
              <a:t>1) доказано ли, что имело место деяние, в совершении которого обвиняется подсудимый;</a:t>
            </a:r>
          </a:p>
          <a:p>
            <a:r>
              <a:rPr lang="ru-RU" dirty="0"/>
              <a:t>2) доказано ли, что деяние совершил подсудимый;</a:t>
            </a:r>
          </a:p>
          <a:p>
            <a:r>
              <a:rPr lang="ru-RU" dirty="0"/>
              <a:t>3) является ли это деяние преступлением и какими пунктом, частью, статьей Уголовного кодекса Российской Федерации оно предусмотрено;</a:t>
            </a:r>
          </a:p>
          <a:p>
            <a:r>
              <a:rPr lang="ru-RU" dirty="0"/>
              <a:t>4) виновен ли подсудимый в совершении этого преступления;</a:t>
            </a:r>
          </a:p>
          <a:p>
            <a:r>
              <a:rPr lang="ru-RU" dirty="0"/>
              <a:t>5) подлежит ли подсудимый наказанию за совершенное им преступление;</a:t>
            </a:r>
          </a:p>
          <a:p>
            <a:r>
              <a:rPr lang="ru-RU" dirty="0"/>
              <a:t>6) имеются ли обстоятельства, смягчающие или отягчающие </a:t>
            </a:r>
            <a:r>
              <a:rPr lang="ru-RU" dirty="0" smtClean="0"/>
              <a:t>наказание и др.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1859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95275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/>
              <a:t>Виды приговоров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63600"/>
            <a:ext cx="10515600" cy="5313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 smtClean="0"/>
              <a:t>Оправдательный </a:t>
            </a:r>
            <a:r>
              <a:rPr lang="ru-RU" sz="3600" b="1" dirty="0"/>
              <a:t>приговор </a:t>
            </a:r>
            <a:r>
              <a:rPr lang="ru-RU" sz="3600" dirty="0"/>
              <a:t>постановляется в случаях, если:</a:t>
            </a:r>
          </a:p>
          <a:p>
            <a:pPr marL="0" indent="0">
              <a:buNone/>
            </a:pPr>
            <a:r>
              <a:rPr lang="ru-RU" sz="3600" dirty="0"/>
              <a:t>1) не установлено событие преступления;</a:t>
            </a:r>
          </a:p>
          <a:p>
            <a:pPr marL="0" indent="0">
              <a:buNone/>
            </a:pPr>
            <a:r>
              <a:rPr lang="ru-RU" sz="3600" dirty="0"/>
              <a:t>2) подсудимый не причастен к совершению преступления;</a:t>
            </a:r>
          </a:p>
          <a:p>
            <a:pPr marL="0" indent="0">
              <a:buNone/>
            </a:pPr>
            <a:r>
              <a:rPr lang="ru-RU" sz="3600" dirty="0"/>
              <a:t>3) в деянии подсудимого отсутствует состав преступления;</a:t>
            </a:r>
          </a:p>
          <a:p>
            <a:pPr marL="0" indent="0">
              <a:buNone/>
            </a:pPr>
            <a:r>
              <a:rPr lang="ru-RU" sz="3600" dirty="0" smtClean="0"/>
              <a:t>4</a:t>
            </a:r>
            <a:r>
              <a:rPr lang="ru-RU" sz="3600" dirty="0"/>
              <a:t>) в отношении подсудимого коллегией присяжных заседателей вынесен оправдательный вердикт.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8527997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220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12800"/>
            <a:ext cx="10515600" cy="5723467"/>
          </a:xfrm>
        </p:spPr>
        <p:txBody>
          <a:bodyPr/>
          <a:lstStyle/>
          <a:p>
            <a:pPr marL="0" indent="0" algn="just">
              <a:buNone/>
            </a:pPr>
            <a:r>
              <a:rPr lang="ru-RU" sz="3200" b="1" dirty="0" smtClean="0"/>
              <a:t>Обвинительный </a:t>
            </a:r>
            <a:r>
              <a:rPr lang="ru-RU" sz="3200" b="1" dirty="0"/>
              <a:t>приговор </a:t>
            </a:r>
            <a:r>
              <a:rPr lang="ru-RU" sz="3200" dirty="0"/>
              <a:t>не может быть основан на предположениях и постановляется лишь при условии, что в ходе судебного разбирательства виновность подсудимого в совершении преступления подтверждена совокупностью исследованных судом доказательств.</a:t>
            </a:r>
          </a:p>
          <a:p>
            <a:pPr marL="0" indent="0">
              <a:buNone/>
            </a:pPr>
            <a:r>
              <a:rPr lang="ru-RU" sz="3200" b="1" dirty="0" smtClean="0"/>
              <a:t>Обвинительный </a:t>
            </a:r>
            <a:r>
              <a:rPr lang="ru-RU" sz="3200" b="1" dirty="0"/>
              <a:t>приговор </a:t>
            </a:r>
            <a:r>
              <a:rPr lang="ru-RU" sz="3200" dirty="0"/>
              <a:t>постановляется:</a:t>
            </a:r>
          </a:p>
          <a:p>
            <a:r>
              <a:rPr lang="ru-RU" sz="3200" dirty="0"/>
              <a:t>1) с назначением наказания, подлежащего отбыванию осужденным;</a:t>
            </a:r>
          </a:p>
          <a:p>
            <a:r>
              <a:rPr lang="ru-RU" sz="3200" dirty="0"/>
              <a:t>2) с назначением наказания и освобождением от его отбывания;</a:t>
            </a:r>
          </a:p>
          <a:p>
            <a:r>
              <a:rPr lang="ru-RU" sz="3200" dirty="0"/>
              <a:t>3) без назначения наказания.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28810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7008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/>
              <a:t>Структура приговора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19200"/>
            <a:ext cx="10515600" cy="4957763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Вводная часть</a:t>
            </a:r>
          </a:p>
          <a:p>
            <a:r>
              <a:rPr lang="ru-RU" sz="4000" dirty="0" smtClean="0"/>
              <a:t>Описательно-мотивировочная часть</a:t>
            </a:r>
          </a:p>
          <a:p>
            <a:r>
              <a:rPr lang="ru-RU" sz="4000" dirty="0" smtClean="0"/>
              <a:t>Резолютивная часть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8637764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307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2933"/>
            <a:ext cx="10515600" cy="51440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Статья 310. Провозглашение </a:t>
            </a:r>
            <a:r>
              <a:rPr lang="ru-RU" b="1" dirty="0" smtClean="0"/>
              <a:t>приговора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1. После подписания приговора суд возвращается в зал судебного заседания и председательствующий провозглашает приговор. Все присутствующие в зале судебного заседания, включая состав суда, выслушивают приговор стоя.</a:t>
            </a:r>
          </a:p>
          <a:p>
            <a:pPr marL="0" indent="0" algn="just">
              <a:buNone/>
            </a:pPr>
            <a:r>
              <a:rPr lang="ru-RU" dirty="0"/>
              <a:t>2. Если приговор изложен на языке, которым подсудимый не владеет, то переводчик переводит приговор вслух на язык, которым владеет подсудимый, синхронно с провозглашением приговора или после его провозглашения.</a:t>
            </a:r>
          </a:p>
          <a:p>
            <a:pPr marL="0" indent="0" algn="just">
              <a:buNone/>
            </a:pPr>
            <a:r>
              <a:rPr lang="ru-RU" dirty="0"/>
              <a:t>3. Если подсудимый осужден к смертной казни, то председательствующий разъясняет ему право ходатайствовать о помиловании.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67311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9527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97467"/>
            <a:ext cx="10515600" cy="5279496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Статья 311. Освобождение подсудимого из-под </a:t>
            </a:r>
            <a:r>
              <a:rPr lang="ru-RU" b="1" dirty="0" smtClean="0"/>
              <a:t>стражи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Подсудимый, находящийся под стражей, подлежит немедленному освобождению в зале суда в случаях вынесения:</a:t>
            </a:r>
          </a:p>
          <a:p>
            <a:pPr marL="0" indent="0" algn="just">
              <a:buNone/>
            </a:pPr>
            <a:r>
              <a:rPr lang="ru-RU" dirty="0"/>
              <a:t>1) оправдательного приговора;</a:t>
            </a:r>
          </a:p>
          <a:p>
            <a:pPr marL="0" indent="0" algn="just">
              <a:buNone/>
            </a:pPr>
            <a:r>
              <a:rPr lang="ru-RU" dirty="0"/>
              <a:t>2) обвинительного приговора без назначения наказания;</a:t>
            </a:r>
          </a:p>
          <a:p>
            <a:pPr marL="0" indent="0" algn="just">
              <a:buNone/>
            </a:pPr>
            <a:r>
              <a:rPr lang="ru-RU" dirty="0"/>
              <a:t>3) обвинительного приговора с назначением наказания и с освобождением от его отбывания;</a:t>
            </a:r>
          </a:p>
          <a:p>
            <a:pPr marL="0" indent="0" algn="just">
              <a:buNone/>
            </a:pPr>
            <a:r>
              <a:rPr lang="ru-RU" dirty="0"/>
              <a:t>4) обвинительного приговора с назначением наказания, не связанного с лишением свободы, или наказания в виде лишения свободы условно;</a:t>
            </a:r>
          </a:p>
          <a:p>
            <a:pPr marL="0" indent="0" algn="just">
              <a:buNone/>
            </a:pPr>
            <a:r>
              <a:rPr lang="ru-RU" dirty="0"/>
              <a:t>5) обвинительного приговора с назначением наказания и с применением отсрочки его отбывания.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62893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307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99067"/>
            <a:ext cx="10515600" cy="5177896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Статья 312. Вручение копии приговора</a:t>
            </a:r>
            <a:endParaRPr lang="ru-RU" dirty="0"/>
          </a:p>
          <a:p>
            <a:pPr algn="just"/>
            <a:r>
              <a:rPr lang="ru-RU" sz="3600" dirty="0" smtClean="0"/>
              <a:t>В </a:t>
            </a:r>
            <a:r>
              <a:rPr lang="ru-RU" sz="3600" dirty="0"/>
              <a:t>течение </a:t>
            </a:r>
            <a:r>
              <a:rPr lang="ru-RU" sz="3600" b="1" dirty="0"/>
              <a:t>5 суток </a:t>
            </a:r>
            <a:r>
              <a:rPr lang="ru-RU" sz="3600" dirty="0"/>
              <a:t>со дня провозглашения приговора его копии вручаются осужденному или оправданному, его защитнику и обвинителю</a:t>
            </a:r>
            <a:r>
              <a:rPr lang="ru-RU" sz="3600" dirty="0" smtClean="0"/>
              <a:t>.</a:t>
            </a:r>
          </a:p>
          <a:p>
            <a:pPr algn="just"/>
            <a:r>
              <a:rPr lang="ru-RU" sz="3600" dirty="0" smtClean="0"/>
              <a:t> </a:t>
            </a:r>
            <a:r>
              <a:rPr lang="ru-RU" sz="3600" dirty="0"/>
              <a:t>В тот же срок копии приговора могут быть вручены потерпевшему, гражданскому истцу, гражданскому ответчику и их представителям при наличии ходатайства указанных лиц.</a:t>
            </a:r>
          </a:p>
          <a:p>
            <a:pPr algn="just"/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838730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767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560070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Назначение </a:t>
            </a:r>
            <a:r>
              <a:rPr lang="ru-RU" dirty="0"/>
              <a:t>судебного заседания может осуществляется в двух </a:t>
            </a:r>
            <a:r>
              <a:rPr lang="ru-RU" dirty="0" smtClean="0"/>
              <a:t>формах:</a:t>
            </a:r>
          </a:p>
          <a:p>
            <a:pPr algn="just"/>
            <a:r>
              <a:rPr lang="ru-RU" dirty="0" smtClean="0"/>
              <a:t> </a:t>
            </a:r>
            <a:r>
              <a:rPr lang="ru-RU" dirty="0"/>
              <a:t>1) в общем порядке (без предварительного слушания); </a:t>
            </a:r>
            <a:endParaRPr lang="ru-RU" dirty="0" smtClean="0"/>
          </a:p>
          <a:p>
            <a:pPr algn="just"/>
            <a:r>
              <a:rPr lang="ru-RU" dirty="0" smtClean="0"/>
              <a:t>2</a:t>
            </a:r>
            <a:r>
              <a:rPr lang="ru-RU" dirty="0"/>
              <a:t>) в форме </a:t>
            </a:r>
            <a:r>
              <a:rPr lang="ru-RU" dirty="0" smtClean="0"/>
              <a:t>предварительного слушания</a:t>
            </a:r>
          </a:p>
          <a:p>
            <a:pPr marL="0" indent="0">
              <a:buNone/>
            </a:pPr>
            <a:r>
              <a:rPr lang="ru-RU" dirty="0"/>
              <a:t>По поступившему уголовному делу судья принимает одно из следующих </a:t>
            </a:r>
            <a:r>
              <a:rPr lang="ru-RU" b="1" dirty="0"/>
              <a:t>решений</a:t>
            </a:r>
            <a:r>
              <a:rPr lang="ru-RU" dirty="0"/>
              <a:t> (ст. 227 УПК РФ):</a:t>
            </a:r>
          </a:p>
          <a:p>
            <a:pPr marL="0" indent="0">
              <a:buNone/>
            </a:pPr>
            <a:r>
              <a:rPr lang="ru-RU" dirty="0"/>
              <a:t>1) о направлении уголовного дела по подсудности;</a:t>
            </a:r>
          </a:p>
          <a:p>
            <a:pPr marL="0" indent="0">
              <a:buNone/>
            </a:pPr>
            <a:r>
              <a:rPr lang="ru-RU" dirty="0"/>
              <a:t>2) о назначении предварительного слушания;</a:t>
            </a:r>
          </a:p>
          <a:p>
            <a:pPr marL="0" indent="0">
              <a:buNone/>
            </a:pPr>
            <a:r>
              <a:rPr lang="ru-RU" dirty="0"/>
              <a:t>3) о назначении судебного заседания.</a:t>
            </a:r>
          </a:p>
          <a:p>
            <a:pPr marL="0" indent="0">
              <a:buNone/>
            </a:pPr>
            <a:r>
              <a:rPr lang="ru-RU" dirty="0"/>
              <a:t>Решение судьи оформляется </a:t>
            </a:r>
            <a:r>
              <a:rPr lang="ru-RU" b="1" dirty="0"/>
              <a:t>постановлением</a:t>
            </a:r>
            <a:r>
              <a:rPr lang="ru-RU" dirty="0"/>
              <a:t> (не позднее 30 суток со дня поступления уголовного дела в суд), в котором указываются:</a:t>
            </a:r>
          </a:p>
          <a:p>
            <a:pPr marL="0" indent="0">
              <a:buNone/>
            </a:pPr>
            <a:r>
              <a:rPr lang="ru-RU" dirty="0"/>
              <a:t>1) дата и место вынесения постановления;</a:t>
            </a:r>
          </a:p>
          <a:p>
            <a:pPr marL="0" indent="0">
              <a:buNone/>
            </a:pPr>
            <a:r>
              <a:rPr lang="ru-RU" dirty="0"/>
              <a:t>2) наименование суда, фамилия и инициалы судьи, вынесшего постановление;</a:t>
            </a:r>
          </a:p>
          <a:p>
            <a:pPr marL="0" indent="0">
              <a:buNone/>
            </a:pPr>
            <a:r>
              <a:rPr lang="ru-RU" dirty="0"/>
              <a:t>3) основания принятого решения.</a:t>
            </a:r>
          </a:p>
          <a:p>
            <a:pPr algn="just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451121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2300" y="301625"/>
            <a:ext cx="10515600" cy="434975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Вопросы, подлежащие выяснению по поступившему в суд уголовному </a:t>
            </a:r>
            <a:r>
              <a:rPr lang="ru-RU" sz="2400" b="1" dirty="0" smtClean="0"/>
              <a:t>делу (ст.228 УПК)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39800"/>
            <a:ext cx="10515600" cy="571500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По </a:t>
            </a:r>
            <a:r>
              <a:rPr lang="ru-RU" dirty="0"/>
              <a:t>поступившему в суд уголовному делу судья должен выяснить в отношении каждого из обвиняемых следующее:</a:t>
            </a:r>
          </a:p>
          <a:p>
            <a:pPr marL="0" indent="0" algn="just">
              <a:buNone/>
            </a:pPr>
            <a:r>
              <a:rPr lang="ru-RU" dirty="0"/>
              <a:t>1) подсудно ли уголовное дело данному суду;</a:t>
            </a:r>
          </a:p>
          <a:p>
            <a:pPr marL="0" indent="0" algn="just">
              <a:buNone/>
            </a:pPr>
            <a:r>
              <a:rPr lang="ru-RU" dirty="0"/>
              <a:t>2) вручены ли копии обвинительного заключения или обвинительного акта;</a:t>
            </a:r>
          </a:p>
          <a:p>
            <a:pPr marL="0" indent="0" algn="just">
              <a:buNone/>
            </a:pPr>
            <a:r>
              <a:rPr lang="ru-RU" dirty="0"/>
              <a:t>3) подлежит ли избранию, отмене или изменению мера </a:t>
            </a:r>
            <a:r>
              <a:rPr lang="ru-RU" dirty="0" smtClean="0"/>
              <a:t>пресечения</a:t>
            </a:r>
          </a:p>
          <a:p>
            <a:pPr marL="0" indent="0" algn="just">
              <a:buNone/>
            </a:pPr>
            <a:r>
              <a:rPr lang="ru-RU" dirty="0" smtClean="0"/>
              <a:t>4</a:t>
            </a:r>
            <a:r>
              <a:rPr lang="ru-RU" dirty="0"/>
              <a:t>) подлежат ли удовлетворению заявленные ходатайства и поданные жалобы;</a:t>
            </a:r>
          </a:p>
          <a:p>
            <a:pPr marL="0" indent="0" algn="just">
              <a:buNone/>
            </a:pPr>
            <a:r>
              <a:rPr lang="ru-RU" dirty="0"/>
              <a:t>4.1) приняты ли меры по обеспечению исполнения наказания в виде штрафа;</a:t>
            </a:r>
          </a:p>
          <a:p>
            <a:pPr marL="0" indent="0" algn="just">
              <a:buNone/>
            </a:pPr>
            <a:r>
              <a:rPr lang="ru-RU" dirty="0" smtClean="0"/>
              <a:t>5</a:t>
            </a:r>
            <a:r>
              <a:rPr lang="ru-RU" dirty="0"/>
              <a:t>) приняты ли меры по обеспечению возмещения вреда, причиненного преступлением, или возможной конфискации имущества, а также подлежит ли продлению срок ареста, наложенного на имущество,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6</a:t>
            </a:r>
            <a:r>
              <a:rPr lang="ru-RU" dirty="0"/>
              <a:t>) имеются ли основания проведения предварительного слушания, предусмотренные частью второй статьи 229 настоящего Кодекса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0508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96875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Основания </a:t>
            </a:r>
            <a:r>
              <a:rPr lang="ru-RU" sz="2800" b="1" dirty="0"/>
              <a:t>проведения предварительного </a:t>
            </a:r>
            <a:r>
              <a:rPr lang="ru-RU" sz="2800" b="1" dirty="0" smtClean="0"/>
              <a:t>слушания (ст.229 УПК РФ)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27100"/>
            <a:ext cx="10515600" cy="56388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8000" b="1" dirty="0" smtClean="0"/>
              <a:t>Предварительное </a:t>
            </a:r>
            <a:r>
              <a:rPr lang="ru-RU" sz="8000" b="1" dirty="0"/>
              <a:t>слушание проводится</a:t>
            </a:r>
            <a:r>
              <a:rPr lang="ru-RU" sz="8000" b="1" dirty="0" smtClean="0"/>
              <a:t>:</a:t>
            </a:r>
            <a:endParaRPr lang="ru-RU" sz="8000" b="1" dirty="0"/>
          </a:p>
          <a:p>
            <a:pPr algn="just"/>
            <a:r>
              <a:rPr lang="ru-RU" sz="9600" dirty="0"/>
              <a:t>1) при наличии ходатайства стороны об исключении доказательства, заявленного в соответствии с частью третьей настоящей статьи;</a:t>
            </a:r>
          </a:p>
          <a:p>
            <a:pPr algn="just"/>
            <a:r>
              <a:rPr lang="ru-RU" sz="9600" dirty="0"/>
              <a:t>2) при наличии основания для возвращения уголовного дела прокурору в случаях, предусмотренных статьей 237 настоящего Кодекса;</a:t>
            </a:r>
          </a:p>
          <a:p>
            <a:pPr algn="just"/>
            <a:r>
              <a:rPr lang="ru-RU" sz="9600" dirty="0"/>
              <a:t>3) при наличии основания для приостановления или прекращения уголовного </a:t>
            </a:r>
            <a:r>
              <a:rPr lang="ru-RU" sz="9600" dirty="0" smtClean="0"/>
              <a:t>дела;</a:t>
            </a:r>
          </a:p>
          <a:p>
            <a:pPr algn="just"/>
            <a:r>
              <a:rPr lang="ru-RU" sz="9600" dirty="0" smtClean="0"/>
              <a:t>4.1</a:t>
            </a:r>
            <a:r>
              <a:rPr lang="ru-RU" sz="9600" dirty="0"/>
              <a:t>) при наличии ходатайства стороны о проведении судебного разбирательства в порядке, предусмотренном частью пятой статьи 247 настоящего </a:t>
            </a:r>
            <a:r>
              <a:rPr lang="ru-RU" sz="9600" dirty="0" smtClean="0"/>
              <a:t>Кодекса;</a:t>
            </a:r>
          </a:p>
          <a:p>
            <a:pPr algn="just"/>
            <a:r>
              <a:rPr lang="ru-RU" sz="9600" dirty="0" smtClean="0"/>
              <a:t>5</a:t>
            </a:r>
            <a:r>
              <a:rPr lang="ru-RU" sz="9600" dirty="0"/>
              <a:t>) для решения вопроса о рассмотрении уголовного дела судом с участием присяжных заседателей;</a:t>
            </a:r>
          </a:p>
          <a:p>
            <a:pPr algn="just"/>
            <a:r>
              <a:rPr lang="ru-RU" sz="9600" dirty="0"/>
              <a:t>6) при наличии не вступившего в законную силу приговора, предусматривающего условное осуждение лица, в отношении которого в суд поступило уголовное дело, за ранее совершенное им </a:t>
            </a:r>
            <a:r>
              <a:rPr lang="ru-RU" sz="9600" dirty="0" smtClean="0"/>
              <a:t>преступление;</a:t>
            </a:r>
          </a:p>
          <a:p>
            <a:pPr algn="just"/>
            <a:r>
              <a:rPr lang="ru-RU" sz="9600" dirty="0" smtClean="0"/>
              <a:t>7</a:t>
            </a:r>
            <a:r>
              <a:rPr lang="ru-RU" sz="9600" dirty="0"/>
              <a:t>) при наличии основания для выделения уголовного дела;</a:t>
            </a:r>
          </a:p>
          <a:p>
            <a:pPr algn="just"/>
            <a:r>
              <a:rPr lang="ru-RU" sz="9600" dirty="0" smtClean="0"/>
              <a:t>8</a:t>
            </a:r>
            <a:r>
              <a:rPr lang="ru-RU" sz="9600" dirty="0"/>
              <a:t>) при наличии ходатайства стороны о соединении уголовных дел в случаях, предусмотренных настоящим Кодексом</a:t>
            </a:r>
            <a:r>
              <a:rPr lang="ru-RU" sz="9600" dirty="0" smtClean="0"/>
              <a:t>.</a:t>
            </a: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val="3701191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0957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931333"/>
            <a:ext cx="10744200" cy="560493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 smtClean="0"/>
              <a:t>Постановление </a:t>
            </a:r>
            <a:r>
              <a:rPr lang="ru-RU" b="1" dirty="0"/>
              <a:t>о назначении судебного заседания </a:t>
            </a:r>
            <a:r>
              <a:rPr lang="ru-RU" dirty="0"/>
              <a:t>без проведения предварительного </a:t>
            </a:r>
            <a:r>
              <a:rPr lang="ru-RU" dirty="0" smtClean="0"/>
              <a:t>слушания должно содержать вопросы:</a:t>
            </a:r>
          </a:p>
          <a:p>
            <a:r>
              <a:rPr lang="ru-RU" dirty="0"/>
              <a:t>о месте, дате и времени судебного заседания;</a:t>
            </a:r>
          </a:p>
          <a:p>
            <a:r>
              <a:rPr lang="ru-RU" dirty="0" smtClean="0"/>
              <a:t>о </a:t>
            </a:r>
            <a:r>
              <a:rPr lang="ru-RU" dirty="0"/>
              <a:t>рассмотрении уголовного дела судьей единолично или судом коллегиально;</a:t>
            </a:r>
          </a:p>
          <a:p>
            <a:r>
              <a:rPr lang="ru-RU" dirty="0" smtClean="0"/>
              <a:t>о </a:t>
            </a:r>
            <a:r>
              <a:rPr lang="ru-RU" dirty="0"/>
              <a:t>назначении защитника в случаях, предусмотренных пунктами 2 - 7 части первой статьи 51 </a:t>
            </a:r>
            <a:r>
              <a:rPr lang="ru-RU" dirty="0" smtClean="0"/>
              <a:t>УПК РФ;</a:t>
            </a:r>
            <a:endParaRPr lang="ru-RU" dirty="0"/>
          </a:p>
          <a:p>
            <a:r>
              <a:rPr lang="ru-RU" dirty="0" smtClean="0"/>
              <a:t>о </a:t>
            </a:r>
            <a:r>
              <a:rPr lang="ru-RU" dirty="0"/>
              <a:t>вызове в судебное заседание лиц по спискам, представленным сторонами;</a:t>
            </a:r>
          </a:p>
          <a:p>
            <a:r>
              <a:rPr lang="ru-RU" dirty="0" smtClean="0"/>
              <a:t>о </a:t>
            </a:r>
            <a:r>
              <a:rPr lang="ru-RU" dirty="0"/>
              <a:t>рассмотрении уголовного дела в закрытом судебном заседании в случаях, предусмотренных статьей 241 </a:t>
            </a:r>
            <a:r>
              <a:rPr lang="ru-RU" dirty="0" smtClean="0"/>
              <a:t>УПК РФ;</a:t>
            </a:r>
            <a:endParaRPr lang="ru-RU" dirty="0"/>
          </a:p>
          <a:p>
            <a:r>
              <a:rPr lang="ru-RU" dirty="0" smtClean="0"/>
              <a:t>о </a:t>
            </a:r>
            <a:r>
              <a:rPr lang="ru-RU" dirty="0"/>
              <a:t>мере </a:t>
            </a:r>
            <a:r>
              <a:rPr lang="ru-RU" dirty="0" smtClean="0"/>
              <a:t>пресечения. </a:t>
            </a:r>
          </a:p>
          <a:p>
            <a:pPr algn="just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9368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71475"/>
          </a:xfrm>
        </p:spPr>
        <p:txBody>
          <a:bodyPr>
            <a:normAutofit fontScale="90000"/>
          </a:bodyPr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27100"/>
            <a:ext cx="10515600" cy="5249863"/>
          </a:xfrm>
        </p:spPr>
        <p:txBody>
          <a:bodyPr/>
          <a:lstStyle/>
          <a:p>
            <a:pPr marL="0" indent="0">
              <a:buNone/>
            </a:pPr>
            <a:r>
              <a:rPr lang="ru-RU" sz="3600" dirty="0"/>
              <a:t>После назначения судебного заседания подсудимый </a:t>
            </a:r>
            <a:r>
              <a:rPr lang="ru-RU" sz="3600" b="1" dirty="0"/>
              <a:t>не вправе заявлять ходатайства:</a:t>
            </a:r>
          </a:p>
          <a:p>
            <a:r>
              <a:rPr lang="ru-RU" sz="3600" dirty="0"/>
              <a:t>1) о рассмотрении уголовного дела судом с участием присяжных заседателей;</a:t>
            </a:r>
          </a:p>
          <a:p>
            <a:r>
              <a:rPr lang="ru-RU" sz="3600" dirty="0"/>
              <a:t>2) о проведении предварительного слушания;</a:t>
            </a:r>
          </a:p>
          <a:p>
            <a:r>
              <a:rPr lang="ru-RU" sz="3600" dirty="0"/>
              <a:t>3) о рассмотрении уголовного дела коллегией из трех судей.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1265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7942"/>
          </a:xfrm>
        </p:spPr>
        <p:txBody>
          <a:bodyPr>
            <a:noAutofit/>
          </a:bodyPr>
          <a:lstStyle/>
          <a:p>
            <a:pPr lvl="0" algn="ctr">
              <a:spcBef>
                <a:spcPts val="1000"/>
              </a:spcBef>
            </a:pPr>
            <a:r>
              <a:rPr lang="ru-RU" sz="36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Срок начала разбирательства в судебном заседании (ст. 233 УПК)</a:t>
            </a:r>
            <a:r>
              <a:rPr lang="ru-RU" sz="36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ru-RU" sz="36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516466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 smtClean="0"/>
              <a:t>1</a:t>
            </a:r>
            <a:r>
              <a:rPr lang="ru-RU" sz="3200" dirty="0"/>
              <a:t>. Рассмотрение уголовного дела в судебном заседании должно быть начато </a:t>
            </a:r>
            <a:r>
              <a:rPr lang="ru-RU" sz="3200" b="1" dirty="0"/>
              <a:t>не позднее 14 суток </a:t>
            </a:r>
            <a:r>
              <a:rPr lang="ru-RU" sz="3200" dirty="0"/>
              <a:t>со дня вынесения судьей постановления о назначении судебного заседания, а по уголовным делам, рассматриваемым судом с участием присяжных заседателей, - </a:t>
            </a:r>
            <a:r>
              <a:rPr lang="ru-RU" sz="3200" b="1" dirty="0"/>
              <a:t>не позднее 30 суток</a:t>
            </a:r>
            <a:r>
              <a:rPr lang="ru-RU" sz="3200" dirty="0"/>
              <a:t>.</a:t>
            </a:r>
          </a:p>
          <a:p>
            <a:pPr marL="0" indent="0" algn="just">
              <a:buNone/>
            </a:pPr>
            <a:r>
              <a:rPr lang="ru-RU" sz="3200" dirty="0"/>
              <a:t>2. Рассмотрение уголовного дела в судебном заседании </a:t>
            </a:r>
            <a:r>
              <a:rPr lang="ru-RU" sz="3200" b="1" dirty="0"/>
              <a:t>не может быть начато ранее 7 суток </a:t>
            </a:r>
            <a:r>
              <a:rPr lang="ru-RU" sz="3200" dirty="0"/>
              <a:t>со дня вручения обвиняемому копии обвинительного заключения или обвинительного акта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039018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71475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/>
              <a:t>2. Понятие и сущность судебного разбирательства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16000"/>
            <a:ext cx="10515600" cy="572770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Особенности </a:t>
            </a:r>
            <a:r>
              <a:rPr lang="ru-RU" b="1" dirty="0"/>
              <a:t>стадии «судебное разбирательство</a:t>
            </a:r>
            <a:r>
              <a:rPr lang="ru-RU" b="1" dirty="0" smtClean="0"/>
              <a:t>»:</a:t>
            </a:r>
          </a:p>
          <a:p>
            <a:pPr marL="514350" indent="-514350">
              <a:buAutoNum type="arabicPeriod"/>
            </a:pPr>
            <a:r>
              <a:rPr lang="ru-RU" i="1" dirty="0" smtClean="0"/>
              <a:t>Задача </a:t>
            </a:r>
            <a:r>
              <a:rPr lang="ru-RU" dirty="0"/>
              <a:t>— разрешение вопроса о виновности или невиновности </a:t>
            </a:r>
            <a:r>
              <a:rPr lang="ru-RU" dirty="0" smtClean="0"/>
              <a:t>подсудимого </a:t>
            </a:r>
            <a:r>
              <a:rPr lang="ru-RU" dirty="0"/>
              <a:t>и о мере его ответственности в случае признания виновным. 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 </a:t>
            </a:r>
            <a:r>
              <a:rPr lang="ru-RU" i="1" dirty="0"/>
              <a:t>Метод решения </a:t>
            </a:r>
            <a:r>
              <a:rPr lang="ru-RU" dirty="0"/>
              <a:t>— судебное разбирательство в форме открытого или </a:t>
            </a:r>
            <a:r>
              <a:rPr lang="ru-RU" dirty="0" smtClean="0"/>
              <a:t>закрытого </a:t>
            </a:r>
            <a:r>
              <a:rPr lang="ru-RU" dirty="0"/>
              <a:t>судебного заседания. 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i="1" dirty="0" smtClean="0"/>
              <a:t>Круг </a:t>
            </a:r>
            <a:r>
              <a:rPr lang="ru-RU" i="1" dirty="0"/>
              <a:t>участников </a:t>
            </a:r>
            <a:r>
              <a:rPr lang="ru-RU" dirty="0"/>
              <a:t>— представители всех пяти видов участников уголовного судопроизводства. Есть участники, которые действуют только в данной </a:t>
            </a:r>
            <a:r>
              <a:rPr lang="ru-RU" dirty="0" smtClean="0"/>
              <a:t>стадии </a:t>
            </a:r>
            <a:r>
              <a:rPr lang="ru-RU" dirty="0"/>
              <a:t>(присяжный заседатель, секретарь судебного заседания и др.). 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i="1" dirty="0" smtClean="0"/>
              <a:t>Структура </a:t>
            </a:r>
            <a:r>
              <a:rPr lang="ru-RU" i="1" dirty="0"/>
              <a:t>стадии </a:t>
            </a:r>
            <a:r>
              <a:rPr lang="ru-RU" dirty="0"/>
              <a:t>— началом стадии является открытие судебного </a:t>
            </a:r>
            <a:r>
              <a:rPr lang="ru-RU" dirty="0" smtClean="0"/>
              <a:t>заседания </a:t>
            </a:r>
            <a:r>
              <a:rPr lang="ru-RU" dirty="0"/>
              <a:t>председательствующим. При этом </a:t>
            </a:r>
            <a:r>
              <a:rPr lang="ru-RU" dirty="0" smtClean="0"/>
              <a:t>никакой процессуальный </a:t>
            </a:r>
            <a:r>
              <a:rPr lang="ru-RU" dirty="0"/>
              <a:t>документ не составляется. Председательствующий устно объявляет об открытии </a:t>
            </a:r>
            <a:r>
              <a:rPr lang="ru-RU" dirty="0" smtClean="0"/>
              <a:t>судебного </a:t>
            </a:r>
            <a:r>
              <a:rPr lang="ru-RU" dirty="0"/>
              <a:t>заседания, что отмечается в протоколе судебного заседания. Стадия заканчивается вынесением приговора или постановления о прекращении </a:t>
            </a:r>
            <a:r>
              <a:rPr lang="ru-RU" dirty="0" smtClean="0"/>
              <a:t>дела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50071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2088</Words>
  <Application>Microsoft Office PowerPoint</Application>
  <PresentationFormat>Произвольный</PresentationFormat>
  <Paragraphs>156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 </vt:lpstr>
      <vt:lpstr>Назначение судебного заседания</vt:lpstr>
      <vt:lpstr>Презентация PowerPoint</vt:lpstr>
      <vt:lpstr>Вопросы, подлежащие выяснению по поступившему в суд уголовному делу (ст.228 УПК) </vt:lpstr>
      <vt:lpstr>Основания проведения предварительного слушания (ст.229 УПК РФ)</vt:lpstr>
      <vt:lpstr>Презентация PowerPoint</vt:lpstr>
      <vt:lpstr>Презентация PowerPoint</vt:lpstr>
      <vt:lpstr>Срок начала разбирательства в судебном заседании (ст. 233 УПК) </vt:lpstr>
      <vt:lpstr>2. Понятие и сущность судебного разбирательства</vt:lpstr>
      <vt:lpstr>Общие условия судебного разбирательства (гл. 35 УПК РФ) </vt:lpstr>
      <vt:lpstr>Закрытое судебное разбирательство допускается в случаях (ст. 241 УПК РФ):</vt:lpstr>
      <vt:lpstr>Презентация PowerPoint</vt:lpstr>
      <vt:lpstr>Пределы судебного разбирательства (ст. 252 УПК РФ)</vt:lpstr>
      <vt:lpstr>Порядок судебного разбирательства </vt:lpstr>
      <vt:lpstr>Подготовительная часть</vt:lpstr>
      <vt:lpstr>Судебное следствие</vt:lpstr>
      <vt:lpstr>Начало судебного следствия (ст. 273 УПК РФ) </vt:lpstr>
      <vt:lpstr>Порядок исследования доказательств (ст. 274 УПК РФ) </vt:lpstr>
      <vt:lpstr>Прения сторон, обмен репликами и последнее слово подсудимого </vt:lpstr>
      <vt:lpstr>Презентация PowerPoint</vt:lpstr>
      <vt:lpstr>Презентация PowerPoint</vt:lpstr>
      <vt:lpstr>ПОСТАНОВЛЕНИЕ ПРИГОВОРА </vt:lpstr>
      <vt:lpstr>Презентация PowerPoint</vt:lpstr>
      <vt:lpstr>Виды приговоров</vt:lpstr>
      <vt:lpstr>Презентация PowerPoint</vt:lpstr>
      <vt:lpstr>Структура приговора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Судебное производство</dc:title>
  <dc:creator>admin</dc:creator>
  <cp:lastModifiedBy>пользователь</cp:lastModifiedBy>
  <cp:revision>22</cp:revision>
  <dcterms:created xsi:type="dcterms:W3CDTF">2018-11-26T09:24:31Z</dcterms:created>
  <dcterms:modified xsi:type="dcterms:W3CDTF">2018-12-05T06:15:13Z</dcterms:modified>
</cp:coreProperties>
</file>